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93" r:id="rId3"/>
    <p:sldId id="284" r:id="rId4"/>
    <p:sldId id="288" r:id="rId5"/>
    <p:sldId id="289" r:id="rId6"/>
    <p:sldId id="290" r:id="rId7"/>
    <p:sldId id="285" r:id="rId8"/>
    <p:sldId id="294" r:id="rId9"/>
    <p:sldId id="295" r:id="rId10"/>
    <p:sldId id="286" r:id="rId11"/>
    <p:sldId id="287" r:id="rId12"/>
    <p:sldId id="291" r:id="rId13"/>
    <p:sldId id="297" r:id="rId14"/>
    <p:sldId id="298" r:id="rId15"/>
    <p:sldId id="292" r:id="rId16"/>
    <p:sldId id="299" r:id="rId17"/>
    <p:sldId id="296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8" autoAdjust="0"/>
    <p:restoredTop sz="94558"/>
  </p:normalViewPr>
  <p:slideViewPr>
    <p:cSldViewPr snapToGrid="0">
      <p:cViewPr varScale="1">
        <p:scale>
          <a:sx n="118" d="100"/>
          <a:sy n="118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开发资源和开发环境：</a:t>
            </a:r>
            <a:r>
              <a:rPr kumimoji="1" lang="en-AU" altLang="zh-CN" dirty="0"/>
              <a:t>Bill</a:t>
            </a:r>
            <a:r>
              <a:rPr kumimoji="1" lang="zh-CN" altLang="en-AU" dirty="0"/>
              <a:t>以</a:t>
            </a:r>
            <a:r>
              <a:rPr kumimoji="1" lang="en-AU" altLang="zh-CN" dirty="0"/>
              <a:t>ASP</a:t>
            </a:r>
            <a:r>
              <a:rPr kumimoji="1" lang="zh-CN" altLang="en-AU" dirty="0"/>
              <a:t>和</a:t>
            </a:r>
            <a:r>
              <a:rPr kumimoji="1" lang="zh-CN" altLang="en-US" dirty="0"/>
              <a:t>前端方面的经验，一边学习</a:t>
            </a:r>
            <a:r>
              <a:rPr kumimoji="1" lang="en-AU" altLang="zh-CN" dirty="0"/>
              <a:t>Node.js</a:t>
            </a:r>
            <a:r>
              <a:rPr kumimoji="1" lang="zh-CN" altLang="en-AU" dirty="0"/>
              <a:t>和</a:t>
            </a:r>
            <a:r>
              <a:rPr kumimoji="1" lang="en-AU" altLang="zh-CN" dirty="0"/>
              <a:t>React</a:t>
            </a:r>
            <a:r>
              <a:rPr kumimoji="1" lang="zh-CN" altLang="en-US" dirty="0"/>
              <a:t>，一边开发了</a:t>
            </a:r>
            <a:r>
              <a:rPr kumimoji="1" lang="en-AU" altLang="zh-CN" dirty="0"/>
              <a:t>WMP</a:t>
            </a:r>
            <a:r>
              <a:rPr kumimoji="1" lang="zh-CN" altLang="en-US" dirty="0"/>
              <a:t>。当时基本上没有系统架构经验。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919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时间原因，基本配置页面和训练学习页面仅提供示例页面，并不支持数据写入。</a:t>
            </a:r>
            <a:endParaRPr kumimoji="1"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36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时间原因，基本配置页面和训练学习页面仅提供示例页面，并不支持数据写入。</a:t>
            </a:r>
            <a:endParaRPr kumimoji="1" lang="en-AU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3334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将来可以实现更为智能的</a:t>
            </a:r>
            <a:r>
              <a:rPr kumimoji="1" lang="zh-CN" altLang="en-AU" dirty="0"/>
              <a:t>语义理解</a:t>
            </a:r>
            <a:r>
              <a:rPr kumimoji="1" lang="zh-CN" altLang="en-US" dirty="0"/>
              <a:t>匹配、纠错模糊匹配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8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因为微服务的存在，可以支持技术团队的多编程语言结构，但最好是每个成员都能具备全栈的能力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90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463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AU" altLang="zh-CN" dirty="0"/>
              <a:t>React: Facebook</a:t>
            </a:r>
            <a:r>
              <a:rPr kumimoji="1" lang="zh-CN" altLang="en-US" dirty="0"/>
              <a:t>，目前最流行的前端框架</a:t>
            </a:r>
            <a:endParaRPr kumimoji="1" lang="en-AU" altLang="zh-CN" dirty="0"/>
          </a:p>
          <a:p>
            <a:r>
              <a:rPr kumimoji="1" lang="en-AU" altLang="zh-CN" dirty="0"/>
              <a:t>Ant Design: </a:t>
            </a:r>
            <a:r>
              <a:rPr kumimoji="1" lang="zh-CN" altLang="en-AU" dirty="0"/>
              <a:t>由阿里巴巴</a:t>
            </a:r>
            <a:r>
              <a:rPr kumimoji="1" lang="zh-CN" altLang="en-US" dirty="0"/>
              <a:t>蚂蚁金服团队出品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25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四合院：把程序员比作建筑师，建筑师可以对四合院任意房间进行改造。部分房间被修改可能会影响整个建筑的稳定性。</a:t>
            </a:r>
            <a:endParaRPr kumimoji="1" lang="en-US" altLang="zh-CN" dirty="0"/>
          </a:p>
          <a:p>
            <a:r>
              <a:rPr kumimoji="1" lang="zh-CN" altLang="en-US" dirty="0"/>
              <a:t>有地下室的多层建筑：只有总建筑师可以对地下（核心）架构进行改造，其它建筑师只能对地上某一层的房间进行改造。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12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智能客服人工介入将来除了可以发放卡券外，还可以发送动态表情，甚至是我们为品牌方专门设计的动态表情。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349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微服务还可以实现在一个大型应用下，用不同的编程语言构建小型应用，并使用</a:t>
            </a:r>
            <a:r>
              <a:rPr kumimoji="1" lang="en-AU" altLang="zh-CN" dirty="0"/>
              <a:t>API</a:t>
            </a:r>
            <a:r>
              <a:rPr kumimoji="1" lang="zh-CN" altLang="en-AU" dirty="0"/>
              <a:t>互通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25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绿色、蓝色，代表用户；橙色代表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微服务应用；黄色的箭头代表消息走向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41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备用帐号：</a:t>
            </a:r>
            <a:r>
              <a:rPr kumimoji="1" lang="en-AU" altLang="zh-CN" dirty="0"/>
              <a:t>sydney2</a:t>
            </a:r>
            <a:r>
              <a:rPr kumimoji="1" lang="zh-CN" altLang="en-US" dirty="0"/>
              <a:t>，</a:t>
            </a:r>
            <a:r>
              <a:rPr kumimoji="1" lang="en-AU" altLang="zh-CN" dirty="0"/>
              <a:t>hongkong2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569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时间原因，基本配置页面和训练学习页面仅提供示例页面，并不支持数据写入。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83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AU" altLang="zh-CN" dirty="0"/>
              <a:t>Facebook</a:t>
            </a:r>
            <a:r>
              <a:rPr kumimoji="1" lang="zh-CN" altLang="en-AU" dirty="0"/>
              <a:t>需要</a:t>
            </a:r>
            <a:r>
              <a:rPr kumimoji="1" lang="zh-CN" altLang="en-US" dirty="0"/>
              <a:t>先将用户添加为测试者，才能对其信息进行回复，而微信没有此限制。我将先使用</a:t>
            </a:r>
            <a:r>
              <a:rPr kumimoji="1" lang="en-AU" altLang="zh-CN" dirty="0"/>
              <a:t>Facebook</a:t>
            </a:r>
            <a:r>
              <a:rPr kumimoji="1" lang="zh-CN" altLang="en-AU" dirty="0"/>
              <a:t>进行</a:t>
            </a:r>
            <a:r>
              <a:rPr kumimoji="1" lang="zh-CN" altLang="en-US" dirty="0"/>
              <a:t>演示，稍后大家可以使用微信进行测试体验。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517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AU" dirty="0"/>
              <a:t>大家</a:t>
            </a:r>
            <a:r>
              <a:rPr kumimoji="1" lang="zh-CN" altLang="en-US" dirty="0"/>
              <a:t>可以通过我分享的桌面来了解 </a:t>
            </a:r>
            <a:r>
              <a:rPr kumimoji="1" lang="en-AU" altLang="zh-CN" dirty="0"/>
              <a:t>Gravity Prototype Portal</a:t>
            </a:r>
            <a:r>
              <a:rPr kumimoji="1" lang="zh-CN" altLang="en-US" dirty="0"/>
              <a:t>，也可以通过以下信息登录 </a:t>
            </a:r>
            <a:r>
              <a:rPr kumimoji="1" lang="en-AU" altLang="zh-CN" dirty="0"/>
              <a:t>Portal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个帐号只支持在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台设备登录）：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Prototype Portal </a:t>
            </a:r>
            <a:r>
              <a:rPr kumimoji="1" lang="zh-CN" altLang="en-AU" dirty="0"/>
              <a:t>临时</a:t>
            </a:r>
            <a:r>
              <a:rPr kumimoji="1" lang="zh-CN" altLang="en-US" dirty="0"/>
              <a:t>网址：</a:t>
            </a:r>
            <a:endParaRPr kumimoji="1" lang="en-AU" altLang="zh-CN" dirty="0"/>
          </a:p>
          <a:p>
            <a:r>
              <a:rPr kumimoji="1" lang="en-AU" altLang="zh-CN" dirty="0"/>
              <a:t>https://gravity.nodejs.top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Sydney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sydney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Hong Kong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hongkong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AU" dirty="0"/>
              <a:t>系统</a:t>
            </a:r>
            <a:r>
              <a:rPr kumimoji="1" lang="zh-CN" altLang="en-US" dirty="0"/>
              <a:t>界面语言在用户首次访问时，会根据用户操作系统的语言种类显示，之后会记住用户的选择。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pic>
        <p:nvPicPr>
          <p:cNvPr id="8" name="图片 7" descr="图片包含 屏幕截图, 监视器&#10;&#10;描述已自动生成">
            <a:extLst>
              <a:ext uri="{FF2B5EF4-FFF2-40B4-BE49-F238E27FC236}">
                <a16:creationId xmlns:a16="http://schemas.microsoft.com/office/drawing/2014/main" id="{AB69F2CD-49E5-9A41-8012-2C6012EA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1" y="2992507"/>
            <a:ext cx="5332532" cy="29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2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与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相似</a:t>
            </a:r>
            <a:r>
              <a:rPr kumimoji="1" lang="zh-CN" altLang="en-US" dirty="0"/>
              <a:t>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多语言：点击右上角地球图标可以切换界面文本语言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相比较 </a:t>
            </a:r>
            <a:r>
              <a:rPr kumimoji="1" lang="en-AU" altLang="zh-CN" dirty="0"/>
              <a:t>WMP</a:t>
            </a:r>
            <a:r>
              <a:rPr kumimoji="1" lang="zh-CN" altLang="en-US" dirty="0"/>
              <a:t>，改进的地方：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【</a:t>
            </a:r>
            <a:r>
              <a:rPr kumimoji="1" lang="zh-CN" altLang="en-US" dirty="0"/>
              <a:t>品牌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的概念，代替原来的“微信公众号”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日期时间的显示不再锁定 </a:t>
            </a:r>
            <a:r>
              <a:rPr kumimoji="1" lang="en-AU" altLang="zh-CN" dirty="0"/>
              <a:t>GMT+8</a:t>
            </a:r>
            <a:r>
              <a:rPr kumimoji="1" lang="zh-CN" altLang="en-US" dirty="0"/>
              <a:t>，而是以客户端系统时间来显示，将来可以自定义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功能指引：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选择</a:t>
            </a:r>
            <a:r>
              <a:rPr kumimoji="1" lang="zh-CN" altLang="en-US" dirty="0"/>
              <a:t>一个品牌，这里我们选择 </a:t>
            </a:r>
            <a:r>
              <a:rPr kumimoji="1" lang="en-AU" altLang="zh-CN" dirty="0"/>
              <a:t>Brand1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在</a:t>
            </a:r>
            <a:r>
              <a:rPr kumimoji="1" lang="zh-CN" altLang="en-US" dirty="0"/>
              <a:t>侧边栏可以看到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通过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菜单，可以访问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基本配置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匹配规则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训练学习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人工介入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等页面</a:t>
            </a:r>
            <a:endParaRPr kumimoji="1" lang="en-AU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下面我们将着重介绍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匹配规则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和</a:t>
            </a:r>
            <a:r>
              <a:rPr kumimoji="1" lang="en-US" altLang="zh-CN" dirty="0"/>
              <a:t>【</a:t>
            </a:r>
            <a:r>
              <a:rPr kumimoji="1" lang="zh-CN" altLang="en-US" dirty="0"/>
              <a:t>人工介入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这两个功能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使用了与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相同</a:t>
            </a:r>
            <a:r>
              <a:rPr kumimoji="1" lang="zh-CN" altLang="en-US" i="0" dirty="0"/>
              <a:t>的 </a:t>
            </a:r>
            <a:r>
              <a:rPr kumimoji="1" lang="en-AU" altLang="zh-CN" i="0" dirty="0"/>
              <a:t>React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Ant Design </a:t>
            </a:r>
            <a:r>
              <a:rPr kumimoji="1" lang="zh-CN" altLang="en-AU" i="0" dirty="0"/>
              <a:t>前端</a:t>
            </a:r>
            <a:r>
              <a:rPr kumimoji="1" lang="zh-CN" altLang="en-US" i="0" dirty="0"/>
              <a:t>框架，界面比较类似。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将来可以对接设计，使页面更加美观，去同质化，并增强用户交互体验。</a:t>
            </a:r>
          </a:p>
        </p:txBody>
      </p:sp>
    </p:spTree>
    <p:extLst>
      <p:ext uri="{BB962C8B-B14F-4D97-AF65-F5344CB8AC3E}">
        <p14:creationId xmlns:p14="http://schemas.microsoft.com/office/powerpoint/2010/main" val="263711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6322" y="522344"/>
            <a:ext cx="5449678" cy="5813311"/>
          </a:xfrm>
        </p:spPr>
        <p:txBody>
          <a:bodyPr/>
          <a:lstStyle/>
          <a:p>
            <a:r>
              <a:rPr kumimoji="1" lang="zh-CN" altLang="en-US" b="1" dirty="0"/>
              <a:t>使用微信：</a:t>
            </a:r>
            <a:endParaRPr kumimoji="1" lang="en-AU" altLang="zh-CN" b="1" dirty="0"/>
          </a:p>
          <a:p>
            <a:r>
              <a:rPr kumimoji="1" lang="zh-CN" altLang="en-AU" dirty="0"/>
              <a:t>扫码</a:t>
            </a:r>
            <a:r>
              <a:rPr kumimoji="1" lang="zh-CN" altLang="en-US" dirty="0"/>
              <a:t>关注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赞生活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公众号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b="1" dirty="0"/>
              <a:t>使用</a:t>
            </a:r>
            <a:r>
              <a:rPr kumimoji="1" lang="en-US" altLang="zh-CN" b="1" dirty="0"/>
              <a:t> Facebook Messenger</a:t>
            </a:r>
            <a:r>
              <a:rPr kumimoji="1" lang="zh-CN" altLang="en-US" b="1" dirty="0"/>
              <a:t>：</a:t>
            </a:r>
            <a:endParaRPr kumimoji="1" lang="en-AU" altLang="zh-CN" b="1" dirty="0"/>
          </a:p>
          <a:p>
            <a:r>
              <a:rPr kumimoji="1" lang="zh-CN" altLang="en-US" dirty="0"/>
              <a:t>查找</a:t>
            </a:r>
            <a:r>
              <a:rPr kumimoji="1" lang="en-US" altLang="zh-CN" dirty="0"/>
              <a:t> ID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GravityPrototype </a:t>
            </a:r>
            <a:r>
              <a:rPr kumimoji="1" lang="zh-CN" altLang="en-US" dirty="0"/>
              <a:t>的品牌方帐号，关注并向其发送消息。</a:t>
            </a:r>
            <a:endParaRPr kumimoji="1" lang="en-AU" altLang="zh-CN" dirty="0"/>
          </a:p>
          <a:p>
            <a:r>
              <a:rPr kumimoji="1" lang="zh-CN" altLang="en-US" dirty="0"/>
              <a:t>（</a:t>
            </a:r>
            <a:r>
              <a:rPr kumimoji="1" lang="en-AU" altLang="zh-CN" dirty="0"/>
              <a:t>Facebook </a:t>
            </a:r>
            <a:r>
              <a:rPr kumimoji="1" lang="zh-CN" altLang="en-AU" dirty="0"/>
              <a:t>需要</a:t>
            </a:r>
            <a:r>
              <a:rPr kumimoji="1" lang="zh-CN" altLang="en-US" dirty="0"/>
              <a:t>先将用户添加为测试者，才能对其信息进行回复。）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对话</a:t>
            </a:r>
            <a:r>
              <a:rPr kumimoji="1" lang="zh-CN" altLang="en-US" dirty="0"/>
              <a:t>互动体验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可以使用微信或 </a:t>
            </a:r>
            <a:r>
              <a:rPr kumimoji="1" lang="en-AU" altLang="zh-CN" i="0" dirty="0"/>
              <a:t>Facebook Messenger</a:t>
            </a:r>
            <a:r>
              <a:rPr kumimoji="1" lang="zh-CN" altLang="en-US" i="0" dirty="0"/>
              <a:t>，与系统进行对话互动体验。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31494E-F320-9644-AB7A-AFD8DDDC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8" y="1220469"/>
            <a:ext cx="3390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AU" dirty="0"/>
              <a:t>首先</a:t>
            </a:r>
            <a:r>
              <a:rPr kumimoji="1" lang="zh-CN" altLang="en-US" dirty="0"/>
              <a:t>，我们使用“您好”之类的常规自然语言与系统进行交流。我们可以使用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英语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简体中文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繁体中文</a:t>
            </a:r>
            <a:r>
              <a:rPr kumimoji="1" lang="en-US" altLang="zh-CN" dirty="0"/>
              <a:t>】</a:t>
            </a:r>
            <a:r>
              <a:rPr kumimoji="1" lang="zh-CN" altLang="en-US" dirty="0"/>
              <a:t>，目前我更侧重</a:t>
            </a:r>
            <a:r>
              <a:rPr kumimoji="1" lang="en-US" altLang="zh-CN" dirty="0"/>
              <a:t>【</a:t>
            </a:r>
            <a:r>
              <a:rPr kumimoji="1" lang="zh-CN" altLang="en-US" dirty="0"/>
              <a:t>简体中文</a:t>
            </a:r>
            <a:r>
              <a:rPr kumimoji="1" lang="en-US" altLang="zh-CN" dirty="0"/>
              <a:t>】</a:t>
            </a:r>
            <a:r>
              <a:rPr kumimoji="1" lang="zh-CN" altLang="en-US" dirty="0"/>
              <a:t>方面的设置，所以使用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简体中文</a:t>
            </a:r>
            <a:r>
              <a:rPr kumimoji="1" lang="en-US" altLang="zh-CN" dirty="0"/>
              <a:t>】</a:t>
            </a:r>
            <a:r>
              <a:rPr kumimoji="1" lang="zh-CN" altLang="en-US" dirty="0"/>
              <a:t>会得到更好的用户体验。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然后，我们输入产品名称，查询与产品相关的信息。目前系统支持的产品有：</a:t>
            </a:r>
            <a:endParaRPr kumimoji="1" lang="en-US" altLang="zh-CN" dirty="0"/>
          </a:p>
          <a:p>
            <a:r>
              <a:rPr kumimoji="1" lang="zh-CN" altLang="en-US" dirty="0"/>
              <a:t>「金盞花深層潔面泡沫」</a:t>
            </a:r>
            <a:endParaRPr kumimoji="1" lang="en-US" altLang="zh-CN" dirty="0"/>
          </a:p>
          <a:p>
            <a:r>
              <a:rPr kumimoji="1" lang="zh-CN" altLang="en-US" dirty="0"/>
              <a:t>「金盞花植物精華爽膚水」</a:t>
            </a:r>
            <a:endParaRPr kumimoji="1" lang="en-US" altLang="zh-CN" dirty="0"/>
          </a:p>
          <a:p>
            <a:r>
              <a:rPr kumimoji="1" lang="zh-CN" altLang="en-US" dirty="0"/>
              <a:t>「金盞花蘆薈鎮靜保濕凍膜」</a:t>
            </a:r>
            <a:endParaRPr kumimoji="1" lang="en-US" altLang="zh-CN" dirty="0"/>
          </a:p>
          <a:p>
            <a:r>
              <a:rPr kumimoji="1" lang="zh-CN" altLang="en-US" dirty="0"/>
              <a:t>「金盞花修復精華面霜」</a:t>
            </a:r>
            <a:endParaRPr kumimoji="1" lang="en-AU" altLang="zh-CN" dirty="0"/>
          </a:p>
          <a:p>
            <a:r>
              <a:rPr kumimoji="1" lang="zh-CN" altLang="en-US" dirty="0"/>
              <a:t>「牛油果眼霜」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最后，我们再输入一些系统无法识别的句子或词汇。系统将把我们引领到人工客服。我们可以在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找到需要人工客服的记录，并点击“介入”链接进行人工介入。人工介入时，系统会标记该用户，不再自动回复该用户的消息。人工介入结束时，点击“结束服务”按钮退出，人工介入结束。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Facebook </a:t>
            </a:r>
            <a:r>
              <a:rPr kumimoji="1" lang="en-US" altLang="zh-CN" dirty="0"/>
              <a:t>Messenger</a:t>
            </a:r>
            <a:br>
              <a:rPr kumimoji="1" lang="en-US" altLang="zh-CN" dirty="0"/>
            </a:br>
            <a:r>
              <a:rPr kumimoji="1" lang="zh-CN" altLang="en-US" dirty="0"/>
              <a:t>与 </a:t>
            </a:r>
            <a:r>
              <a:rPr kumimoji="1" lang="en-AU" altLang="zh-CN" dirty="0"/>
              <a:t>Gravity Prototype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互动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kumimoji="1" lang="zh-CN" altLang="en-US" i="0" dirty="0"/>
              <a:t>当我们与 </a:t>
            </a:r>
            <a:r>
              <a:rPr kumimoji="1" lang="en-AU" altLang="zh-CN" i="0" dirty="0"/>
              <a:t>Facebook </a:t>
            </a:r>
            <a:r>
              <a:rPr kumimoji="1" lang="zh-CN" altLang="en-AU" i="0" dirty="0"/>
              <a:t>品牌方</a:t>
            </a:r>
            <a:r>
              <a:rPr kumimoji="1" lang="zh-CN" altLang="en-US" i="0" dirty="0"/>
              <a:t>页面进行交流时，</a:t>
            </a:r>
            <a:r>
              <a:rPr kumimoji="1" lang="en-AU" altLang="zh-CN" i="0" dirty="0"/>
              <a:t>Facebook 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程序会根据我们之前的设置将消息转发到我们开发的程序页面。</a:t>
            </a:r>
            <a:endParaRPr kumimoji="1" lang="en-US" altLang="zh-CN" i="0" dirty="0"/>
          </a:p>
          <a:p>
            <a:pPr algn="l"/>
            <a:r>
              <a:rPr kumimoji="1" lang="zh-CN" altLang="en-US" i="0" dirty="0"/>
              <a:t>我们的程序对消息进行分析后，回复消息给 </a:t>
            </a:r>
            <a:r>
              <a:rPr kumimoji="1" lang="en-AU" altLang="zh-CN" i="0" dirty="0"/>
              <a:t>Facebook 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程序，</a:t>
            </a:r>
            <a:r>
              <a:rPr kumimoji="1" lang="en-AU" altLang="zh-CN" i="0" dirty="0"/>
              <a:t>Facebook 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程序再将消息传递给终端用户。</a:t>
            </a:r>
          </a:p>
        </p:txBody>
      </p:sp>
    </p:spTree>
    <p:extLst>
      <p:ext uri="{BB962C8B-B14F-4D97-AF65-F5344CB8AC3E}">
        <p14:creationId xmlns:p14="http://schemas.microsoft.com/office/powerpoint/2010/main" val="347144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现在您可以使用“您好”之类的常规自然语言与系统进行交流。建议使用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简体中文</a:t>
            </a:r>
            <a:r>
              <a:rPr kumimoji="1" lang="en-US" altLang="zh-CN" dirty="0"/>
              <a:t>】</a:t>
            </a:r>
            <a:r>
              <a:rPr kumimoji="1" lang="zh-CN" altLang="en-US" dirty="0"/>
              <a:t>以获得更好的用户体验。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AU" dirty="0"/>
              <a:t>注意</a:t>
            </a:r>
            <a:r>
              <a:rPr kumimoji="1" lang="zh-CN" altLang="en-US" dirty="0"/>
              <a:t>，</a:t>
            </a:r>
            <a:r>
              <a:rPr kumimoji="1" lang="en-AU" altLang="zh-CN" dirty="0"/>
              <a:t>Gravity Prototype </a:t>
            </a:r>
            <a:r>
              <a:rPr kumimoji="1" lang="zh-CN" altLang="en-AU" dirty="0"/>
              <a:t>目前</a:t>
            </a:r>
            <a:r>
              <a:rPr kumimoji="1" lang="zh-CN" altLang="en-US" dirty="0"/>
              <a:t>还不能识别文字以外的消息类型。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产品依然支持以下 </a:t>
            </a:r>
            <a:r>
              <a:rPr kumimoji="1" lang="en-US" altLang="zh-CN" dirty="0"/>
              <a:t>5</a:t>
            </a:r>
            <a:r>
              <a:rPr kumimoji="1" lang="zh-CN" altLang="en-US" dirty="0"/>
              <a:t> 种：</a:t>
            </a:r>
            <a:endParaRPr kumimoji="1" lang="en-US" altLang="zh-CN" dirty="0"/>
          </a:p>
          <a:p>
            <a:r>
              <a:rPr kumimoji="1" lang="zh-CN" altLang="en-US" dirty="0"/>
              <a:t>「金盞花深層潔面泡沫」</a:t>
            </a:r>
            <a:endParaRPr kumimoji="1" lang="en-US" altLang="zh-CN" dirty="0"/>
          </a:p>
          <a:p>
            <a:r>
              <a:rPr kumimoji="1" lang="zh-CN" altLang="en-US" dirty="0"/>
              <a:t>「金盞花植物精華爽膚水」</a:t>
            </a:r>
            <a:endParaRPr kumimoji="1" lang="en-US" altLang="zh-CN" dirty="0"/>
          </a:p>
          <a:p>
            <a:r>
              <a:rPr kumimoji="1" lang="zh-CN" altLang="en-US" dirty="0"/>
              <a:t>「金盞花蘆薈鎮靜保濕凍膜」</a:t>
            </a:r>
            <a:endParaRPr kumimoji="1" lang="en-US" altLang="zh-CN" dirty="0"/>
          </a:p>
          <a:p>
            <a:r>
              <a:rPr kumimoji="1" lang="zh-CN" altLang="en-US" dirty="0"/>
              <a:t>「金盞花修復精華面霜」</a:t>
            </a:r>
            <a:endParaRPr kumimoji="1" lang="en-AU" altLang="zh-CN" dirty="0"/>
          </a:p>
          <a:p>
            <a:r>
              <a:rPr kumimoji="1" lang="zh-CN" altLang="en-US" dirty="0"/>
              <a:t>「牛油果眼霜」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对于不能识别的词汇，我们可以在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查看，并通过“训练学习”功能使之以后可以识别并回复。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WeChat</a:t>
            </a:r>
            <a:br>
              <a:rPr kumimoji="1" lang="en-US" altLang="zh-CN" dirty="0"/>
            </a:br>
            <a:r>
              <a:rPr kumimoji="1" lang="zh-CN" altLang="en-US" dirty="0"/>
              <a:t>与 </a:t>
            </a:r>
            <a:r>
              <a:rPr kumimoji="1" lang="en-AU" altLang="zh-CN" dirty="0"/>
              <a:t>Gravity Prototype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互动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kumimoji="1" lang="zh-CN" altLang="en-AU" i="0" dirty="0"/>
              <a:t>与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Facebook Messenger </a:t>
            </a:r>
            <a:r>
              <a:rPr kumimoji="1" lang="zh-CN" altLang="en-AU" i="0" dirty="0"/>
              <a:t>类似</a:t>
            </a:r>
            <a:r>
              <a:rPr kumimoji="1" lang="zh-CN" altLang="en-US" i="0" dirty="0"/>
              <a:t>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当我们与微信公众号进行交流时，</a:t>
            </a:r>
            <a:r>
              <a:rPr kumimoji="1" lang="zh-CN" altLang="en-AU" i="0" dirty="0"/>
              <a:t>微信</a:t>
            </a:r>
            <a:r>
              <a:rPr kumimoji="1" lang="zh-CN" altLang="en-US" i="0" dirty="0"/>
              <a:t>公众号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程序会根据我们之前的设置将消息转发到我们开发的程序页面。</a:t>
            </a:r>
            <a:endParaRPr kumimoji="1" lang="en-US" altLang="zh-CN" i="0" dirty="0"/>
          </a:p>
          <a:p>
            <a:pPr algn="l"/>
            <a:r>
              <a:rPr kumimoji="1" lang="zh-CN" altLang="en-US" i="0" dirty="0"/>
              <a:t>我们的程序对消息进行分析后，回复消息给微信公众号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程序，</a:t>
            </a:r>
            <a:r>
              <a:rPr kumimoji="1" lang="zh-CN" altLang="en-AU" i="0" dirty="0"/>
              <a:t>微信</a:t>
            </a:r>
            <a:r>
              <a:rPr kumimoji="1" lang="zh-CN" altLang="en-US" i="0" dirty="0"/>
              <a:t>公众号</a:t>
            </a:r>
            <a:r>
              <a:rPr kumimoji="1" lang="zh-CN" altLang="en-AU" i="0" dirty="0"/>
              <a:t>后台</a:t>
            </a:r>
            <a:r>
              <a:rPr kumimoji="1" lang="zh-CN" altLang="en-US" i="0" dirty="0"/>
              <a:t>程序再将消息传递给终端用户。</a:t>
            </a:r>
          </a:p>
        </p:txBody>
      </p:sp>
    </p:spTree>
    <p:extLst>
      <p:ext uri="{BB962C8B-B14F-4D97-AF65-F5344CB8AC3E}">
        <p14:creationId xmlns:p14="http://schemas.microsoft.com/office/powerpoint/2010/main" val="225529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回复逻辑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064725" y="734753"/>
            <a:ext cx="1798320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</a:t>
            </a:r>
            <a:r>
              <a:rPr kumimoji="1" lang="zh-CN" altLang="en-AU" sz="1600" dirty="0"/>
              <a:t>收到</a:t>
            </a:r>
            <a:r>
              <a:rPr kumimoji="1" lang="zh-CN" altLang="en-US" sz="1600" dirty="0"/>
              <a:t>消息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192AF22-11A2-5147-9213-F880E5E1366B}"/>
              </a:ext>
            </a:extLst>
          </p:cNvPr>
          <p:cNvCxnSpPr>
            <a:stCxn id="30" idx="2"/>
          </p:cNvCxnSpPr>
          <p:nvPr/>
        </p:nvCxnSpPr>
        <p:spPr>
          <a:xfrm>
            <a:off x="4963885" y="1237932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A1BAB2F-9FAE-D74F-8917-130DD13030EB}"/>
              </a:ext>
            </a:extLst>
          </p:cNvPr>
          <p:cNvSpPr/>
          <p:nvPr/>
        </p:nvSpPr>
        <p:spPr>
          <a:xfrm>
            <a:off x="2104862" y="1516250"/>
            <a:ext cx="5718043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查找 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 小时内的有预置选项的消息，如果有，尝试匹配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8DF34FB-F9FE-5242-9B97-80B4E8BFD86B}"/>
              </a:ext>
            </a:extLst>
          </p:cNvPr>
          <p:cNvCxnSpPr/>
          <p:nvPr/>
        </p:nvCxnSpPr>
        <p:spPr>
          <a:xfrm>
            <a:off x="4963885" y="2031621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9E1D09A-B88B-F94D-B6C1-D9650EC9F8F9}"/>
              </a:ext>
            </a:extLst>
          </p:cNvPr>
          <p:cNvSpPr/>
          <p:nvPr/>
        </p:nvSpPr>
        <p:spPr>
          <a:xfrm>
            <a:off x="2104863" y="2325179"/>
            <a:ext cx="5718043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初始化终端用户的信息，用以记录与该用户相关的信息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D84AB47-D968-3942-B194-258A697A93B2}"/>
              </a:ext>
            </a:extLst>
          </p:cNvPr>
          <p:cNvCxnSpPr/>
          <p:nvPr/>
        </p:nvCxnSpPr>
        <p:spPr>
          <a:xfrm>
            <a:off x="4963885" y="2840550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97EF87A-74D7-B749-B869-D76AB88A5280}"/>
              </a:ext>
            </a:extLst>
          </p:cNvPr>
          <p:cNvSpPr/>
          <p:nvPr/>
        </p:nvSpPr>
        <p:spPr>
          <a:xfrm>
            <a:off x="2104863" y="3134108"/>
            <a:ext cx="5718043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分析消息的语言种类，并准备以对应语言进行回复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D172581-808D-6D4A-BEA3-082BB4BB71FC}"/>
              </a:ext>
            </a:extLst>
          </p:cNvPr>
          <p:cNvCxnSpPr/>
          <p:nvPr/>
        </p:nvCxnSpPr>
        <p:spPr>
          <a:xfrm>
            <a:off x="2885149" y="3637287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2F6023E-F7AD-D44C-924D-ACCDE80EB886}"/>
              </a:ext>
            </a:extLst>
          </p:cNvPr>
          <p:cNvCxnSpPr/>
          <p:nvPr/>
        </p:nvCxnSpPr>
        <p:spPr>
          <a:xfrm>
            <a:off x="7329133" y="3637287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AD9C7F1-F9C2-1047-83CF-33C1281ADF58}"/>
              </a:ext>
            </a:extLst>
          </p:cNvPr>
          <p:cNvSpPr/>
          <p:nvPr/>
        </p:nvSpPr>
        <p:spPr>
          <a:xfrm>
            <a:off x="1066798" y="3923541"/>
            <a:ext cx="3494751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匹配成功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AC22385-4492-2C48-81E0-941338A7F3B7}"/>
              </a:ext>
            </a:extLst>
          </p:cNvPr>
          <p:cNvSpPr/>
          <p:nvPr/>
        </p:nvSpPr>
        <p:spPr>
          <a:xfrm>
            <a:off x="5366220" y="3923541"/>
            <a:ext cx="3930177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匹配失败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9AC6A14-BA79-744F-861C-AEA0EA2F1A73}"/>
              </a:ext>
            </a:extLst>
          </p:cNvPr>
          <p:cNvCxnSpPr/>
          <p:nvPr/>
        </p:nvCxnSpPr>
        <p:spPr>
          <a:xfrm>
            <a:off x="2885149" y="4426720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F1A093F-FE3E-784B-8480-A5DEB08A7156}"/>
              </a:ext>
            </a:extLst>
          </p:cNvPr>
          <p:cNvSpPr/>
          <p:nvPr/>
        </p:nvSpPr>
        <p:spPr>
          <a:xfrm>
            <a:off x="1066797" y="4694944"/>
            <a:ext cx="3494751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回复对应的消息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5F3637-E597-4C4B-9C9E-E62A8F43C892}"/>
              </a:ext>
            </a:extLst>
          </p:cNvPr>
          <p:cNvSpPr/>
          <p:nvPr/>
        </p:nvSpPr>
        <p:spPr>
          <a:xfrm>
            <a:off x="5366222" y="4699812"/>
            <a:ext cx="3930175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给出文字提示，询问是否需要人工客服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3B58362-1A40-7B48-8437-BCD134A513AD}"/>
              </a:ext>
            </a:extLst>
          </p:cNvPr>
          <p:cNvCxnSpPr/>
          <p:nvPr/>
        </p:nvCxnSpPr>
        <p:spPr>
          <a:xfrm>
            <a:off x="7329133" y="4426720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D64D755-9913-F143-A560-F36F6FD66710}"/>
              </a:ext>
            </a:extLst>
          </p:cNvPr>
          <p:cNvCxnSpPr/>
          <p:nvPr/>
        </p:nvCxnSpPr>
        <p:spPr>
          <a:xfrm>
            <a:off x="6096000" y="5198123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ADE095B-8AD1-784A-8C70-FFFA65D911B7}"/>
              </a:ext>
            </a:extLst>
          </p:cNvPr>
          <p:cNvCxnSpPr/>
          <p:nvPr/>
        </p:nvCxnSpPr>
        <p:spPr>
          <a:xfrm>
            <a:off x="8940218" y="5198123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5C9D348-AD69-1340-A5A3-4392A5E01670}"/>
              </a:ext>
            </a:extLst>
          </p:cNvPr>
          <p:cNvSpPr/>
          <p:nvPr/>
        </p:nvSpPr>
        <p:spPr>
          <a:xfrm>
            <a:off x="3080222" y="5476083"/>
            <a:ext cx="3930175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是，进入等待人工客服介入状态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87D06F-F1F3-AA4C-AA8C-31F583B79919}"/>
              </a:ext>
            </a:extLst>
          </p:cNvPr>
          <p:cNvSpPr/>
          <p:nvPr/>
        </p:nvSpPr>
        <p:spPr>
          <a:xfrm>
            <a:off x="7619565" y="5476083"/>
            <a:ext cx="3930175" cy="50317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否，回复对应的消息</a:t>
            </a:r>
          </a:p>
        </p:txBody>
      </p:sp>
    </p:spTree>
    <p:extLst>
      <p:ext uri="{BB962C8B-B14F-4D97-AF65-F5344CB8AC3E}">
        <p14:creationId xmlns:p14="http://schemas.microsoft.com/office/powerpoint/2010/main" val="40748360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Part3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Conclusion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11911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未来规划及团队配备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F0FAAF-A3AD-5544-9B69-120D319BD0C9}"/>
              </a:ext>
            </a:extLst>
          </p:cNvPr>
          <p:cNvSpPr txBox="1"/>
          <p:nvPr/>
        </p:nvSpPr>
        <p:spPr>
          <a:xfrm>
            <a:off x="581378" y="3366465"/>
            <a:ext cx="3470656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4139A3-B475-2542-BF4B-1DB849922DCB}"/>
              </a:ext>
            </a:extLst>
          </p:cNvPr>
          <p:cNvSpPr txBox="1"/>
          <p:nvPr/>
        </p:nvSpPr>
        <p:spPr>
          <a:xfrm>
            <a:off x="4320257" y="2812467"/>
            <a:ext cx="3470656" cy="147732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B9650B-6962-1F46-9F5E-104735D1F17A}"/>
              </a:ext>
            </a:extLst>
          </p:cNvPr>
          <p:cNvSpPr txBox="1"/>
          <p:nvPr/>
        </p:nvSpPr>
        <p:spPr>
          <a:xfrm>
            <a:off x="8059136" y="1704472"/>
            <a:ext cx="3470656" cy="2585323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9E41A0-377A-0549-B18E-7F3378FD30BE}"/>
              </a:ext>
            </a:extLst>
          </p:cNvPr>
          <p:cNvSpPr txBox="1"/>
          <p:nvPr/>
        </p:nvSpPr>
        <p:spPr>
          <a:xfrm>
            <a:off x="581378" y="4680857"/>
            <a:ext cx="3470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j-ea"/>
                <a:ea typeface="+mj-ea"/>
              </a:rPr>
              <a:t>此阶段开发周期：</a:t>
            </a:r>
            <a:r>
              <a:rPr kumimoji="1" lang="en-US" altLang="zh-CN" sz="1600" dirty="0">
                <a:latin typeface="+mj-ea"/>
                <a:ea typeface="+mj-ea"/>
              </a:rPr>
              <a:t>2 -</a:t>
            </a:r>
            <a:r>
              <a:rPr kumimoji="1" lang="zh-CN" altLang="en-US" sz="1600" dirty="0">
                <a:latin typeface="+mj-ea"/>
                <a:ea typeface="+mj-ea"/>
              </a:rPr>
              <a:t> </a:t>
            </a:r>
            <a:r>
              <a:rPr kumimoji="1" lang="en-US" altLang="zh-CN" sz="1600" dirty="0">
                <a:latin typeface="+mj-ea"/>
                <a:ea typeface="+mj-ea"/>
              </a:rPr>
              <a:t>3</a:t>
            </a:r>
            <a:r>
              <a:rPr kumimoji="1" lang="zh-CN" altLang="en-US" sz="1600" dirty="0">
                <a:latin typeface="+mj-ea"/>
                <a:ea typeface="+mj-ea"/>
              </a:rPr>
              <a:t> </a:t>
            </a:r>
            <a:r>
              <a:rPr kumimoji="1" lang="zh-CN" altLang="en-AU" sz="1600" dirty="0">
                <a:latin typeface="+mj-ea"/>
                <a:ea typeface="+mj-ea"/>
              </a:rPr>
              <a:t>个</a:t>
            </a:r>
            <a:r>
              <a:rPr kumimoji="1" lang="zh-CN" altLang="en-US" sz="1600" dirty="0">
                <a:latin typeface="+mj-ea"/>
                <a:ea typeface="+mj-ea"/>
              </a:rPr>
              <a:t>月</a:t>
            </a:r>
            <a:endParaRPr kumimoji="1" lang="en-US" altLang="zh-CN" sz="1600" dirty="0">
              <a:latin typeface="+mj-ea"/>
              <a:ea typeface="+mj-ea"/>
            </a:endParaRPr>
          </a:p>
          <a:p>
            <a:r>
              <a:rPr kumimoji="1" lang="zh-CN" altLang="en-US" sz="1600" dirty="0">
                <a:latin typeface="+mj-ea"/>
                <a:ea typeface="+mj-ea"/>
              </a:rPr>
              <a:t>实现功能：更为完整、完善的智能客服；对品牌、用户进行管理，权限分配，基本达到可以商用</a:t>
            </a:r>
            <a:r>
              <a:rPr kumimoji="1" lang="zh-CN" altLang="en-AU" sz="1600" dirty="0">
                <a:latin typeface="+mj-ea"/>
                <a:ea typeface="+mj-ea"/>
              </a:rPr>
              <a:t>的</a:t>
            </a:r>
            <a:r>
              <a:rPr kumimoji="1" lang="zh-CN" altLang="en-US" sz="1600" dirty="0">
                <a:latin typeface="+mj-ea"/>
                <a:ea typeface="+mj-ea"/>
              </a:rPr>
              <a:t>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E0B3E1-2F24-584A-858F-DB8723B99467}"/>
              </a:ext>
            </a:extLst>
          </p:cNvPr>
          <p:cNvSpPr txBox="1"/>
          <p:nvPr/>
        </p:nvSpPr>
        <p:spPr>
          <a:xfrm>
            <a:off x="4320257" y="4680857"/>
            <a:ext cx="3470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j-ea"/>
                <a:ea typeface="+mj-ea"/>
              </a:rPr>
              <a:t>此阶段开发周期：</a:t>
            </a:r>
            <a:r>
              <a:rPr kumimoji="1" lang="en-US" altLang="zh-CN" sz="1600" dirty="0">
                <a:latin typeface="+mj-ea"/>
                <a:ea typeface="+mj-ea"/>
              </a:rPr>
              <a:t>3 - 4 </a:t>
            </a:r>
            <a:r>
              <a:rPr kumimoji="1" lang="zh-CN" altLang="en-US" sz="1600" dirty="0">
                <a:latin typeface="+mj-ea"/>
                <a:ea typeface="+mj-ea"/>
              </a:rPr>
              <a:t>个月</a:t>
            </a:r>
            <a:endParaRPr kumimoji="1" lang="en-US" altLang="zh-CN" sz="1600" dirty="0">
              <a:latin typeface="+mj-ea"/>
              <a:ea typeface="+mj-ea"/>
            </a:endParaRPr>
          </a:p>
          <a:p>
            <a:r>
              <a:rPr kumimoji="1" lang="zh-CN" altLang="en-US" sz="1600" dirty="0">
                <a:latin typeface="+mj-ea"/>
                <a:ea typeface="+mj-ea"/>
              </a:rPr>
              <a:t>实现功能：根据业务需求，实现场景二维码、短链接、用户管理等新媒体帐号的基础功能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D3EA76-3EEF-F64C-BC44-AE6A6F524081}"/>
              </a:ext>
            </a:extLst>
          </p:cNvPr>
          <p:cNvSpPr txBox="1"/>
          <p:nvPr/>
        </p:nvSpPr>
        <p:spPr>
          <a:xfrm>
            <a:off x="8059136" y="4680857"/>
            <a:ext cx="3470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+mj-ea"/>
                <a:ea typeface="+mj-ea"/>
              </a:rPr>
              <a:t>此阶段开发周期：</a:t>
            </a:r>
            <a:r>
              <a:rPr kumimoji="1" lang="en-US" altLang="zh-CN" sz="1600" dirty="0">
                <a:latin typeface="+mj-ea"/>
                <a:ea typeface="+mj-ea"/>
              </a:rPr>
              <a:t>5 - 6 </a:t>
            </a:r>
            <a:r>
              <a:rPr kumimoji="1" lang="zh-CN" altLang="en-US" sz="1600" dirty="0">
                <a:latin typeface="+mj-ea"/>
                <a:ea typeface="+mj-ea"/>
              </a:rPr>
              <a:t>个月</a:t>
            </a:r>
            <a:endParaRPr kumimoji="1" lang="en-US" altLang="zh-CN" sz="1600" dirty="0">
              <a:latin typeface="+mj-ea"/>
              <a:ea typeface="+mj-ea"/>
            </a:endParaRPr>
          </a:p>
          <a:p>
            <a:r>
              <a:rPr kumimoji="1" lang="zh-CN" altLang="en-US" sz="1600" dirty="0">
                <a:latin typeface="+mj-ea"/>
                <a:ea typeface="+mj-ea"/>
              </a:rPr>
              <a:t>实现功能：根据业务需求，实现会员绑定、积分查询、卡券中心等高级功能</a:t>
            </a:r>
          </a:p>
        </p:txBody>
      </p:sp>
    </p:spTree>
    <p:extLst>
      <p:ext uri="{BB962C8B-B14F-4D97-AF65-F5344CB8AC3E}">
        <p14:creationId xmlns:p14="http://schemas.microsoft.com/office/powerpoint/2010/main" val="36652961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The End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Thanks!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260924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Part1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Overview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400489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为什么要做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对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一次重构。之前的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受限于</a:t>
            </a:r>
            <a:r>
              <a:rPr kumimoji="1" lang="zh-CN" altLang="en-US" dirty="0"/>
              <a:t>当时的开发资源和开发环境，在架构上存在欠缺，在代码管理上缺乏有效的控制方法，使得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功能</a:t>
            </a:r>
            <a:r>
              <a:rPr kumimoji="1" lang="zh-CN" altLang="en-US" dirty="0"/>
              <a:t>扩展存在一定困难，代码质量得不到很好的控制。通过重构，可以解决这些问题。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来</a:t>
            </a:r>
            <a:r>
              <a:rPr kumimoji="1" lang="zh-CN" altLang="en-US" dirty="0"/>
              <a:t>帮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选择</a:t>
            </a:r>
            <a:r>
              <a:rPr kumimoji="1" lang="zh-CN" altLang="en-US" dirty="0"/>
              <a:t>一个方向。通过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，可以确定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技术架构，包括是否要使用微服务，前后端的技术栈，以及研发团队的组建和配给等。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开发</a:t>
            </a:r>
            <a:r>
              <a:rPr kumimoji="1" lang="zh-CN" altLang="en-US" dirty="0"/>
              <a:t>的一次演练。</a:t>
            </a:r>
            <a:r>
              <a:rPr kumimoji="1" lang="zh-CN" altLang="en-AU" dirty="0"/>
              <a:t>通过</a:t>
            </a:r>
            <a:r>
              <a:rPr kumimoji="1" lang="zh-CN" altLang="en-US" dirty="0"/>
              <a:t>这次演练可以发现问题，拓展思路，为将来构建一个运行稳定、功能强大的新媒体帐号管理平台奠定基础。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前期主打功能“智能客服”将比现有的</a:t>
            </a:r>
            <a:r>
              <a:rPr kumimoji="1" lang="en-US" altLang="zh-CN" dirty="0"/>
              <a:t>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“</a:t>
            </a:r>
            <a:r>
              <a:rPr kumimoji="1" lang="zh-CN" altLang="en-AU" dirty="0"/>
              <a:t>自动</a:t>
            </a:r>
            <a:r>
              <a:rPr kumimoji="1" lang="zh-CN" altLang="en-US" dirty="0"/>
              <a:t>回复”功能更加智能、更加灵活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>
              <a:lnSpc>
                <a:spcPct val="300000"/>
              </a:lnSpc>
            </a:pPr>
            <a:r>
              <a:rPr kumimoji="1" lang="en-AU" altLang="zh-CN" i="0" dirty="0"/>
              <a:t>Gravity Prototype </a:t>
            </a:r>
            <a:r>
              <a:rPr kumimoji="1" lang="zh-CN" altLang="en-US" i="0" dirty="0"/>
              <a:t>的主要功能：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拥有可以进行配置的网站后台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可以绑定微信公众号和 </a:t>
            </a:r>
            <a:r>
              <a:rPr kumimoji="1" lang="en-AU" altLang="zh-CN" i="0" dirty="0"/>
              <a:t>Facebook </a:t>
            </a:r>
            <a:r>
              <a:rPr kumimoji="1" lang="zh-CN" altLang="en-US" i="0" dirty="0"/>
              <a:t>帐号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可以对绑定的新媒体帐号的顾客消息进行回复和管理</a:t>
            </a:r>
          </a:p>
          <a:p>
            <a:pPr algn="l"/>
            <a:endParaRPr kumimoji="1"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kumimoji="1" lang="zh-CN" altLang="en-AU" dirty="0"/>
              <a:t>前端</a:t>
            </a:r>
            <a:r>
              <a:rPr kumimoji="1" lang="zh-CN" altLang="en-US" dirty="0"/>
              <a:t>技术栈：</a:t>
            </a:r>
            <a:endParaRPr kumimoji="1" lang="en-US" altLang="zh-CN" dirty="0"/>
          </a:p>
          <a:p>
            <a:r>
              <a:rPr kumimoji="1" lang="en-US" altLang="zh-CN" dirty="0"/>
              <a:t>React: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已经采用，此次在层级结构等方面做了一些改良</a:t>
            </a:r>
            <a:endParaRPr kumimoji="1" lang="en-US" altLang="zh-CN" dirty="0"/>
          </a:p>
          <a:p>
            <a:r>
              <a:rPr kumimoji="1" lang="en-US" altLang="zh-CN" dirty="0"/>
              <a:t>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后端技术栈：</a:t>
            </a:r>
            <a:endParaRPr kumimoji="1" lang="en-US" altLang="zh-CN" dirty="0"/>
          </a:p>
          <a:p>
            <a:r>
              <a:rPr kumimoji="1" lang="en-US" altLang="zh-CN" dirty="0"/>
              <a:t>Node.js: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已经采用，此次引入微服务化、代码模块化</a:t>
            </a:r>
            <a:endParaRPr kumimoji="1" lang="en-US" altLang="zh-CN" dirty="0"/>
          </a:p>
          <a:p>
            <a:r>
              <a:rPr kumimoji="1" lang="en-US" altLang="zh-CN" dirty="0"/>
              <a:t>MongoDB: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Express: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Log4js: </a:t>
            </a:r>
            <a:r>
              <a:rPr kumimoji="1" lang="zh-CN" altLang="en-US" dirty="0"/>
              <a:t>新加入，改善原有日志模块的一些不足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服务器技术栈：</a:t>
            </a:r>
            <a:endParaRPr kumimoji="1" lang="en-US" altLang="zh-CN" dirty="0"/>
          </a:p>
          <a:p>
            <a:r>
              <a:rPr kumimoji="1" lang="en-US" altLang="zh-CN" dirty="0"/>
              <a:t>Nginx: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Load Balancing: </a:t>
            </a:r>
            <a:r>
              <a:rPr kumimoji="1" lang="zh-CN" altLang="en-US" dirty="0"/>
              <a:t>尝试性应用，将来可使用功能更完善的第三方服务</a:t>
            </a:r>
            <a:endParaRPr kumimoji="1" lang="en-US" altLang="zh-CN" dirty="0"/>
          </a:p>
          <a:p>
            <a:r>
              <a:rPr kumimoji="1" lang="en-US" altLang="zh-CN" dirty="0"/>
              <a:t>Docker: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AU" altLang="zh-CN" dirty="0"/>
          </a:p>
          <a:p>
            <a:r>
              <a:rPr kumimoji="1" lang="en-AU" altLang="zh-CN" dirty="0"/>
              <a:t>PM2: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已经采用，是一个</a:t>
            </a:r>
            <a:r>
              <a:rPr kumimoji="1" lang="en-US" altLang="zh-CN" dirty="0"/>
              <a:t> Node.js </a:t>
            </a:r>
            <a:r>
              <a:rPr kumimoji="1" lang="zh-CN" altLang="en-US" dirty="0"/>
              <a:t>进程管理软件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br>
              <a:rPr kumimoji="1" lang="en-AU" altLang="zh-CN" dirty="0"/>
            </a:br>
            <a:r>
              <a:rPr kumimoji="1" lang="en-US" altLang="zh-CN" dirty="0"/>
              <a:t>Bill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程序代码以自主研发为主，程序执行效率高、对第三方服务的依赖小，能够有效降低使用成本</a:t>
            </a:r>
          </a:p>
        </p:txBody>
      </p:sp>
    </p:spTree>
    <p:extLst>
      <p:ext uri="{BB962C8B-B14F-4D97-AF65-F5344CB8AC3E}">
        <p14:creationId xmlns:p14="http://schemas.microsoft.com/office/powerpoint/2010/main" val="74686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这里对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Gravity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主要区别进行比较。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16362"/>
              </p:ext>
            </p:extLst>
          </p:nvPr>
        </p:nvGraphicFramePr>
        <p:xfrm>
          <a:off x="704970" y="846843"/>
          <a:ext cx="5368543" cy="4947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WMP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Gravity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业务核心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以微信公众号为中心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以 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Gravity </a:t>
                      </a:r>
                      <a:r>
                        <a:rPr lang="zh-CN" altLang="en-AU" sz="1600" b="0" dirty="0">
                          <a:latin typeface="+mj-ea"/>
                          <a:ea typeface="+mj-ea"/>
                        </a:rPr>
                        <a:t>为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中心，对接多平台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后端程序核心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无，代码过于扁平化，像四合院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有，代码分核心代码、业务逻辑代码，像有地下室的多层建筑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后端状态化</a:t>
                      </a:r>
                      <a:endParaRPr lang="en-US" altLang="zh-CN" sz="1600" b="0" dirty="0">
                        <a:latin typeface="+mj-ea"/>
                        <a:ea typeface="+mj-ea"/>
                      </a:endParaRPr>
                    </a:p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微服务的基石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)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无状态化，可以部署到多台服务器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单进程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多进程，可以有效利用多核 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CPU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03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多而杂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制定</a:t>
                      </a:r>
                      <a:r>
                        <a:rPr lang="zh-CN" altLang="en-AU" sz="1600" b="0" dirty="0">
                          <a:latin typeface="+mj-ea"/>
                          <a:ea typeface="+mj-ea"/>
                        </a:rPr>
                        <a:t>规范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，自主开发的模块 </a:t>
                      </a:r>
                      <a:r>
                        <a:rPr lang="en-US" altLang="zh-CN" sz="1600" b="0" dirty="0">
                          <a:latin typeface="+mj-ea"/>
                          <a:ea typeface="+mj-ea"/>
                        </a:rPr>
                        <a:t>+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 有必要安装的模块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日志系统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功能相对简单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实现日志分类、日志分割、日志汇总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自动回复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下一页详细比较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)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2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33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这里着重比较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自动回复和 </a:t>
            </a:r>
            <a:r>
              <a:rPr kumimoji="1" lang="en-AU" altLang="zh-CN" i="0" dirty="0"/>
              <a:t>Gravity Prototype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智能客服功能。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32471"/>
              </p:ext>
            </p:extLst>
          </p:nvPr>
        </p:nvGraphicFramePr>
        <p:xfrm>
          <a:off x="704970" y="846843"/>
          <a:ext cx="5368543" cy="5125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WMP </a:t>
                      </a:r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自动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回复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Gravity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智能客服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对接平台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仅对接了微信公众号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目前对接了微信公众号和 </a:t>
                      </a:r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Facebook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，将来可以对接更多新媒体平台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3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匹配方式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关键词完全匹配和关键词模糊匹配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关键词完全匹配、关键词模糊匹配、预置选项匹配，以及将来可扩展的语义理解匹配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人工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客服介入方式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登录微信公众号官方平台跟进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在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 Gravity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Portal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跟进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，将来除对话功能外，还可以扩展发放卡券等功能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记忆功能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目前有简单的记忆功能，记录了用户所处的状态，将来可以扩展记录更多信息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15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微服务架构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66646-1E6C-2541-BF35-D0969D9F9D03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9ECE0E-56DD-4942-AFCD-4188AD147928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3B15EA-7253-D44C-B3BE-5C541760C6F2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5D638-4179-0B4D-8FCB-3BEA837BBECB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66F960-DB82-B940-9211-3E2B2DA66EC7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D71BED2-1F27-2C43-BD09-B9626ECB18EB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49F685-6299-7546-B627-219734F196D4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F0AFC0-8482-0F46-9B67-51B696DDCCD8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E7038B-0BBE-514F-991A-4D7BBF58F4A0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557F46E-1934-504B-8C5D-256687855BC0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8B6A297-EBC9-6F41-ADA6-6F54D72A0381}"/>
              </a:ext>
            </a:extLst>
          </p:cNvPr>
          <p:cNvCxnSpPr>
            <a:stCxn id="21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A52DBCFA-648C-A343-B90D-F14552F05FCB}"/>
              </a:ext>
            </a:extLst>
          </p:cNvPr>
          <p:cNvCxnSpPr>
            <a:endCxn id="34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E77FF784-A241-C44A-9071-DB699A3C700D}"/>
              </a:ext>
            </a:extLst>
          </p:cNvPr>
          <p:cNvCxnSpPr>
            <a:endCxn id="35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1C63BBB-B3C8-7943-BCCB-BC05A3A4DBE7}"/>
              </a:ext>
            </a:extLst>
          </p:cNvPr>
          <p:cNvCxnSpPr>
            <a:endCxn id="36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89F52CDF-9E79-9D4E-B084-FFCC9F6E34CD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A6D5579E-6A43-2B4C-8501-4AB10F69CA05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DED51E3-C466-E149-BBE8-507B5F7F0735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D9552DB5-046F-BD4A-8355-7A5FA82B9EAF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9C12971C-31A7-9443-ABEA-2A2723F7C396}"/>
              </a:ext>
            </a:extLst>
          </p:cNvPr>
          <p:cNvCxnSpPr>
            <a:endCxn id="40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2E3C0DE-4BAD-F742-9BAF-1DC633045A84}"/>
              </a:ext>
            </a:extLst>
          </p:cNvPr>
          <p:cNvCxnSpPr>
            <a:endCxn id="20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A3BF9F2-CBDF-B94D-AA0B-F0FB895F4F76}"/>
              </a:ext>
            </a:extLst>
          </p:cNvPr>
          <p:cNvSpPr txBox="1"/>
          <p:nvPr/>
        </p:nvSpPr>
        <p:spPr>
          <a:xfrm>
            <a:off x="1160273" y="4953876"/>
            <a:ext cx="9355328" cy="132343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600" dirty="0"/>
              <a:t>所有微服务都可以横向扩展，分担要处理的任务，并分担服务器出问题的风险。同类型的微服务，只要有一个可以正常访问，系统便可以确保提供正常服务。</a:t>
            </a:r>
            <a:endParaRPr kumimoji="1" lang="en-AU" altLang="zh-CN" sz="1600" dirty="0"/>
          </a:p>
          <a:p>
            <a:endParaRPr kumimoji="1" lang="en-AU" altLang="zh-CN" sz="1600" dirty="0"/>
          </a:p>
          <a:p>
            <a:r>
              <a:rPr kumimoji="1" lang="zh-CN" altLang="en-US" sz="1600" dirty="0"/>
              <a:t>将来，可以用第三方负载均衡服务代替 </a:t>
            </a:r>
            <a:r>
              <a:rPr kumimoji="1" lang="en-AU" altLang="zh-CN" sz="1600" dirty="0"/>
              <a:t>Nginx</a:t>
            </a:r>
            <a:r>
              <a:rPr kumimoji="1" lang="zh-CN" altLang="en-US" sz="1600" dirty="0"/>
              <a:t>，将 </a:t>
            </a:r>
            <a:r>
              <a:rPr kumimoji="1" lang="en-AU" altLang="zh-CN" sz="1600" dirty="0"/>
              <a:t>Portal Frontend </a:t>
            </a:r>
            <a:r>
              <a:rPr kumimoji="1" lang="zh-CN" altLang="en-AU" sz="1600" dirty="0"/>
              <a:t>部署</a:t>
            </a:r>
            <a:r>
              <a:rPr kumimoji="1" lang="zh-CN" altLang="en-US" sz="1600" dirty="0"/>
              <a:t>到 </a:t>
            </a:r>
            <a:r>
              <a:rPr kumimoji="1" lang="en-AU" altLang="zh-CN" sz="1600" dirty="0"/>
              <a:t>CDN</a:t>
            </a:r>
            <a:r>
              <a:rPr kumimoji="1" lang="zh-CN" altLang="en-US" sz="1600" dirty="0"/>
              <a:t>，并使用 </a:t>
            </a:r>
            <a:r>
              <a:rPr kumimoji="1" lang="en-AU" altLang="zh-CN" sz="1600" dirty="0"/>
              <a:t>MongoDB </a:t>
            </a:r>
            <a:r>
              <a:rPr kumimoji="1" lang="zh-CN" altLang="en-AU" sz="1600" dirty="0"/>
              <a:t>副本集</a:t>
            </a:r>
            <a:r>
              <a:rPr kumimoji="1" lang="zh-CN" altLang="en-US" sz="1600" dirty="0"/>
              <a:t>，实现更可靠的高可用。</a:t>
            </a:r>
            <a:endParaRPr kumimoji="1" lang="en-AU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25869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Part2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Showtime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007997665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5048</TotalTime>
  <Words>2273</Words>
  <Application>Microsoft Macintosh PowerPoint</Application>
  <PresentationFormat>宽屏</PresentationFormat>
  <Paragraphs>260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等线 Light</vt:lpstr>
      <vt:lpstr>Arial</vt:lpstr>
      <vt:lpstr>Baskerville</vt:lpstr>
      <vt:lpstr>Calibri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PowerPoint 演示文稿</vt:lpstr>
      <vt:lpstr>About Gravity Prototype</vt:lpstr>
      <vt:lpstr>About Gravity Prototype Bill Edition</vt:lpstr>
      <vt:lpstr>From WMP to Gravity</vt:lpstr>
      <vt:lpstr>From WMP to Gravity</vt:lpstr>
      <vt:lpstr>PowerPoint 演示文稿</vt:lpstr>
      <vt:lpstr>PowerPoint 演示文稿</vt:lpstr>
      <vt:lpstr>PowerPoint 演示文稿</vt:lpstr>
      <vt:lpstr>Gravity Prototype Portal</vt:lpstr>
      <vt:lpstr>Gravity Prototype Portal</vt:lpstr>
      <vt:lpstr>对话互动体验</vt:lpstr>
      <vt:lpstr>Facebook Messenger 与 Gravity Prototype 的互动</vt:lpstr>
      <vt:lpstr>WeChat 与 Gravity Prototype 的互动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113</cp:revision>
  <dcterms:created xsi:type="dcterms:W3CDTF">2019-04-07T10:06:34Z</dcterms:created>
  <dcterms:modified xsi:type="dcterms:W3CDTF">2019-05-16T16:36:47Z</dcterms:modified>
</cp:coreProperties>
</file>